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5"/>
  </p:notesMasterIdLst>
  <p:sldIdLst>
    <p:sldId id="335" r:id="rId2"/>
    <p:sldId id="336" r:id="rId3"/>
    <p:sldId id="337" r:id="rId4"/>
  </p:sldIdLst>
  <p:sldSz cx="12192000" cy="6858000"/>
  <p:notesSz cx="6858000" cy="9144000"/>
  <p:embeddedFontLst>
    <p:embeddedFont>
      <p:font typeface="ＭＳ Ｐゴシック" panose="020B0600070205080204" pitchFamily="34" charset="-128"/>
      <p:regular r:id="rId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52FED17-0E41-4F89-9223-1D42DDBC31F1}">
  <a:tblStyle styleId="{952FED17-0E41-4F89-9223-1D42DDBC31F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A9B8B7FC-AA8C-483C-82A3-05520C7D3758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A88229E-55AF-44C7-884F-8394ACA607BD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A31B7F5-A7D0-45D5-9FE1-782A00873686}" styleName="Table_3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7988"/>
  </p:normalViewPr>
  <p:slideViewPr>
    <p:cSldViewPr snapToGrid="0">
      <p:cViewPr varScale="1">
        <p:scale>
          <a:sx n="91" d="100"/>
          <a:sy n="91" d="100"/>
        </p:scale>
        <p:origin x="14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ja-JP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g38bca92387a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0" name="Google Shape;1550;g38bca92387a_0_4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dirty="0"/>
              <a:t>【</a:t>
            </a:r>
            <a:r>
              <a:rPr dirty="0" err="1"/>
              <a:t>提出方法</a:t>
            </a:r>
            <a:r>
              <a:rPr dirty="0"/>
              <a:t>】</a:t>
            </a:r>
          </a:p>
          <a:p>
            <a:r>
              <a:rPr dirty="0"/>
              <a:t>・このスライド1枚に収めてください（2枚目以降の記入例・提出方法は削除して提出）</a:t>
            </a:r>
          </a:p>
          <a:p>
            <a:r>
              <a:rPr dirty="0"/>
              <a:t>・</a:t>
            </a:r>
            <a:r>
              <a:rPr dirty="0" err="1"/>
              <a:t>グレーの※ガイド文は削除して記入してください</a:t>
            </a:r>
            <a:endParaRPr dirty="0"/>
          </a:p>
          <a:p>
            <a:r>
              <a:rPr dirty="0"/>
              <a:t>・ファイル名：団体名_tokyopride2027.pptx（PDFでの提出</a:t>
            </a:r>
            <a:r>
              <a:rPr lang="ja-JP" altLang="en-US"/>
              <a:t>不可</a:t>
            </a:r>
            <a:r>
              <a:rPr dirty="0"/>
              <a:t>）</a:t>
            </a:r>
          </a:p>
          <a:p>
            <a:r>
              <a:rPr dirty="0"/>
              <a:t>・</a:t>
            </a:r>
            <a:r>
              <a:rPr dirty="0" err="1"/>
              <a:t>提出先：sponsor@tokyorainbowpride.com</a:t>
            </a:r>
            <a:endParaRPr dirty="0"/>
          </a:p>
          <a:p>
            <a:r>
              <a:rPr dirty="0"/>
              <a:t>・締切：2026年12月11日（金）23:59</a:t>
            </a:r>
          </a:p>
          <a:p>
            <a:r>
              <a:rPr dirty="0"/>
              <a:t>・</a:t>
            </a:r>
            <a:r>
              <a:rPr dirty="0" err="1"/>
              <a:t>提出された資料は、コラボレーション先の検討用に全エントリー企業・団体に配布します</a:t>
            </a:r>
            <a:endParaRPr dirty="0"/>
          </a:p>
        </p:txBody>
      </p:sp>
      <p:sp>
        <p:nvSpPr>
          <p:cNvPr id="1551" name="Google Shape;1551;g38bca92387a_0_4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ja-JP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A">
  <p:cSld name="タイトル スライド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 title="TokyoPride_ppt_format_251006_1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0"/>
            <a:ext cx="12192000" cy="68639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カスタム レイアウト 1">
  <p:cSld name="CUSTOM_6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 title="TokyoPride_ppt_format_251006_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639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タイトルA">
  <p:cSld name="CUSTOM_2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" title="TokyoPride_ppt_format_251006_3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9825" y="-2975"/>
            <a:ext cx="12192000" cy="6863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テーマB">
  <p:cSld name="CUSTOM_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6" title="TokyoPride_ppt_format_251006_5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00" cy="6863947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カスタム レイアウト 3">
  <p:cSld name="CUSTOM_8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8" title="TokyoPride_ppt_format_251006_1c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0" cy="68639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カスタム レイアウト 4">
  <p:cSld name="CUSTOM_9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9" title="TokyoPride_ppt_format_251006_2b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639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カスタム レイアウト 5">
  <p:cSld name="CUSTOM_10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0" title="TokyoPride_ppt_format_251006_2c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639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カスタム レイアウト 6">
  <p:cSld name="CUSTOM_11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11" title="TokyoPride_ppt_format_251006_3b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9825" y="-2975"/>
            <a:ext cx="12192000" cy="6863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カスタム レイアウト 7">
  <p:cSld name="CUSTOM_12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2" title="TokyoPride_ppt_format_251006_3c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9825" y="-2975"/>
            <a:ext cx="12192000" cy="6863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カスタム レイアウト 8">
  <p:cSld name="CUSTOM_13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13" title="TokyoPride_ppt_format_251006_5b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00" cy="6863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sldNum" idx="12"/>
          </p:nvPr>
        </p:nvSpPr>
        <p:spPr>
          <a:xfrm>
            <a:off x="92964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</a:defRPr>
            </a:lvl1pPr>
            <a:lvl2pPr lvl="1" algn="r">
              <a:buNone/>
              <a:defRPr sz="1300">
                <a:solidFill>
                  <a:schemeClr val="tx1"/>
                </a:solidFill>
              </a:defRPr>
            </a:lvl2pPr>
            <a:lvl3pPr lvl="2" algn="r">
              <a:buNone/>
              <a:defRPr sz="1300">
                <a:solidFill>
                  <a:schemeClr val="tx1"/>
                </a:solidFill>
              </a:defRPr>
            </a:lvl3pPr>
            <a:lvl4pPr lvl="3" algn="r">
              <a:buNone/>
              <a:defRPr sz="1300">
                <a:solidFill>
                  <a:schemeClr val="tx1"/>
                </a:solidFill>
              </a:defRPr>
            </a:lvl4pPr>
            <a:lvl5pPr lvl="4" algn="r">
              <a:buNone/>
              <a:defRPr sz="1300">
                <a:solidFill>
                  <a:schemeClr val="tx1"/>
                </a:solidFill>
              </a:defRPr>
            </a:lvl5pPr>
            <a:lvl6pPr lvl="5" algn="r">
              <a:buNone/>
              <a:defRPr sz="1300">
                <a:solidFill>
                  <a:schemeClr val="tx1"/>
                </a:solidFill>
              </a:defRPr>
            </a:lvl6pPr>
            <a:lvl7pPr lvl="6" algn="r">
              <a:buNone/>
              <a:defRPr sz="1300">
                <a:solidFill>
                  <a:schemeClr val="tx1"/>
                </a:solidFill>
              </a:defRPr>
            </a:lvl7pPr>
            <a:lvl8pPr lvl="7" algn="r">
              <a:buNone/>
              <a:defRPr sz="1300">
                <a:solidFill>
                  <a:schemeClr val="tx1"/>
                </a:solidFill>
              </a:defRPr>
            </a:lvl8pPr>
            <a:lvl9pPr lvl="8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p94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1</a:t>
            </a:fld>
            <a:endParaRPr/>
          </a:p>
        </p:txBody>
      </p:sp>
      <p:sp>
        <p:nvSpPr>
          <p:cNvPr id="1557" name="TextBox 1556"/>
          <p:cNvSpPr txBox="1"/>
          <p:nvPr/>
        </p:nvSpPr>
        <p:spPr>
          <a:xfrm>
            <a:off x="350000" y="6640000"/>
            <a:ext cx="8000000" cy="2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B6B6B"/>
                </a:solidFill>
                <a:latin typeface="+mj-ea"/>
                <a:ea typeface="+mj-ea"/>
              </a:rPr>
              <a:t>Tokyo Pride 2027 セクター間コラボレーション 紹介資料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950000" y="1390000"/>
            <a:ext cx="6950000" cy="68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300" b="1">
                <a:solidFill>
                  <a:srgbClr val="1A1A1A"/>
                </a:solidFill>
                <a:latin typeface="+mj-ea"/>
                <a:ea typeface="+mj-ea"/>
              </a:rPr>
              <a:t>企業名・団体名：</a:t>
            </a:r>
          </a:p>
        </p:txBody>
      </p:sp>
      <p:sp>
        <p:nvSpPr>
          <p:cNvPr id="2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8050000" y="1390000"/>
            <a:ext cx="3700000" cy="68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000" b="1" dirty="0" err="1">
                <a:solidFill>
                  <a:srgbClr val="1A1A1A"/>
                </a:solidFill>
                <a:latin typeface="+mj-ea"/>
                <a:ea typeface="+mj-ea"/>
              </a:rPr>
              <a:t>参加区分：企業・団体</a:t>
            </a:r>
            <a:r>
              <a:rPr sz="1000" b="1" dirty="0">
                <a:solidFill>
                  <a:srgbClr val="1A1A1A"/>
                </a:solidFill>
                <a:latin typeface="+mj-ea"/>
                <a:ea typeface="+mj-ea"/>
              </a:rPr>
              <a:t> ／ </a:t>
            </a:r>
            <a:r>
              <a:rPr sz="1000" b="1" dirty="0" err="1">
                <a:solidFill>
                  <a:srgbClr val="1A1A1A"/>
                </a:solidFill>
                <a:latin typeface="+mj-ea"/>
                <a:ea typeface="+mj-ea"/>
              </a:rPr>
              <a:t>NPO・当事者団体</a:t>
            </a:r>
            <a:endParaRPr lang="en-US" sz="1000" b="1" dirty="0">
              <a:solidFill>
                <a:srgbClr val="1A1A1A"/>
              </a:solidFill>
              <a:latin typeface="+mj-ea"/>
              <a:ea typeface="+mj-ea"/>
            </a:endParaRPr>
          </a:p>
          <a:p>
            <a:r>
              <a:rPr sz="950" b="0" dirty="0">
                <a:solidFill>
                  <a:srgbClr val="6B6B6B"/>
                </a:solidFill>
                <a:latin typeface="+mj-ea"/>
                <a:ea typeface="+mj-ea"/>
              </a:rPr>
              <a:t>※</a:t>
            </a:r>
            <a:r>
              <a:rPr sz="950" b="0" dirty="0" err="1">
                <a:solidFill>
                  <a:srgbClr val="6B6B6B"/>
                </a:solidFill>
                <a:latin typeface="+mj-ea"/>
                <a:ea typeface="+mj-ea"/>
              </a:rPr>
              <a:t>どちらかを残し、もう一方を削除</a:t>
            </a:r>
            <a:endParaRPr sz="950" b="0" dirty="0">
              <a:solidFill>
                <a:srgbClr val="6B6B6B"/>
              </a:solidFill>
              <a:latin typeface="+mj-ea"/>
              <a:ea typeface="+mj-ea"/>
            </a:endParaRPr>
          </a:p>
        </p:txBody>
      </p:sp>
      <p:sp>
        <p:nvSpPr>
          <p:cNvPr id="3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420000" y="2200000"/>
            <a:ext cx="3400000" cy="135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300" b="1" dirty="0" err="1">
                <a:solidFill>
                  <a:srgbClr val="1A1A1A"/>
                </a:solidFill>
                <a:latin typeface="+mj-ea"/>
                <a:ea typeface="+mj-ea"/>
              </a:rPr>
              <a:t>設立年</a:t>
            </a:r>
            <a:r>
              <a:rPr sz="1300" b="1" dirty="0">
                <a:solidFill>
                  <a:srgbClr val="1A1A1A"/>
                </a:solidFill>
                <a:latin typeface="+mj-ea"/>
                <a:ea typeface="+mj-ea"/>
              </a:rPr>
              <a:t>：
</a:t>
            </a:r>
            <a:r>
              <a:rPr sz="1300" b="1" dirty="0" err="1">
                <a:solidFill>
                  <a:srgbClr val="1A1A1A"/>
                </a:solidFill>
                <a:latin typeface="+mj-ea"/>
                <a:ea typeface="+mj-ea"/>
              </a:rPr>
              <a:t>従業員数／活動メンバー数</a:t>
            </a:r>
            <a:r>
              <a:rPr sz="1300" b="1" dirty="0">
                <a:solidFill>
                  <a:srgbClr val="1A1A1A"/>
                </a:solidFill>
                <a:latin typeface="+mj-ea"/>
                <a:ea typeface="+mj-ea"/>
              </a:rPr>
              <a:t>：</a:t>
            </a:r>
          </a:p>
        </p:txBody>
      </p:sp>
      <p:sp>
        <p:nvSpPr>
          <p:cNvPr id="5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3950000" y="2200000"/>
            <a:ext cx="7800000" cy="135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300" b="1">
                <a:solidFill>
                  <a:srgbClr val="1A1A1A"/>
                </a:solidFill>
                <a:latin typeface="+mj-ea"/>
                <a:ea typeface="+mj-ea"/>
              </a:rPr>
              <a:t>事業内容／活動内容：</a:t>
            </a:r>
          </a:p>
          <a:p>
            <a:r>
              <a:rPr sz="950" b="0">
                <a:solidFill>
                  <a:srgbClr val="6B6B6B"/>
                </a:solidFill>
                <a:latin typeface="+mj-ea"/>
                <a:ea typeface="+mj-ea"/>
              </a:rPr>
              <a:t>※Tokyo Prideや自団体を初めて知る人にも伝わるよう、2〜3行で</a:t>
            </a:r>
          </a:p>
        </p:txBody>
      </p:sp>
      <p:sp>
        <p:nvSpPr>
          <p:cNvPr id="6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420000" y="3680000"/>
            <a:ext cx="3690000" cy="162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300" b="1">
                <a:solidFill>
                  <a:srgbClr val="1A1A1A"/>
                </a:solidFill>
                <a:latin typeface="+mj-ea"/>
                <a:ea typeface="+mj-ea"/>
              </a:rPr>
              <a:t>コラボレーションを希望する理由：</a:t>
            </a:r>
          </a:p>
          <a:p>
            <a:r>
              <a:rPr sz="950" b="0">
                <a:solidFill>
                  <a:srgbClr val="6B6B6B"/>
                </a:solidFill>
                <a:latin typeface="+mj-ea"/>
                <a:ea typeface="+mj-ea"/>
              </a:rPr>
              <a:t>※エントリーのきっかけや、協働で実現したいこと</a:t>
            </a:r>
          </a:p>
        </p:txBody>
      </p:sp>
      <p:sp>
        <p:nvSpPr>
          <p:cNvPr id="7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4240000" y="3680000"/>
            <a:ext cx="3690000" cy="162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300" b="1">
                <a:solidFill>
                  <a:srgbClr val="1A1A1A"/>
                </a:solidFill>
                <a:latin typeface="+mj-ea"/>
                <a:ea typeface="+mj-ea"/>
              </a:rPr>
              <a:t>ブースでやってみたいこと：</a:t>
            </a:r>
          </a:p>
          <a:p>
            <a:r>
              <a:rPr sz="950" b="0">
                <a:solidFill>
                  <a:srgbClr val="6B6B6B"/>
                </a:solidFill>
                <a:latin typeface="+mj-ea"/>
                <a:ea typeface="+mj-ea"/>
              </a:rPr>
              <a:t>※企画・展示・体験など、具体的なアイデア</a:t>
            </a:r>
          </a:p>
        </p:txBody>
      </p:sp>
      <p:sp>
        <p:nvSpPr>
          <p:cNvPr id="8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8060000" y="3680000"/>
            <a:ext cx="3690000" cy="162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300" b="1">
                <a:solidFill>
                  <a:srgbClr val="1A1A1A"/>
                </a:solidFill>
                <a:latin typeface="+mj-ea"/>
                <a:ea typeface="+mj-ea"/>
              </a:rPr>
              <a:t>コラボ相手に期待すること：</a:t>
            </a:r>
          </a:p>
          <a:p>
            <a:r>
              <a:rPr sz="950" b="0">
                <a:solidFill>
                  <a:srgbClr val="6B6B6B"/>
                </a:solidFill>
                <a:latin typeface="+mj-ea"/>
                <a:ea typeface="+mj-ea"/>
              </a:rPr>
              <a:t>※相手の組織に求める知見・役割・人手など</a:t>
            </a:r>
          </a:p>
        </p:txBody>
      </p:sp>
      <p:sp>
        <p:nvSpPr>
          <p:cNvPr id="9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420000" y="5430000"/>
            <a:ext cx="7480000" cy="122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300" b="1">
                <a:solidFill>
                  <a:srgbClr val="1A1A1A"/>
                </a:solidFill>
                <a:latin typeface="+mj-ea"/>
                <a:ea typeface="+mj-ea"/>
              </a:rPr>
              <a:t>私たちが提供できること（強み・リソース）：</a:t>
            </a:r>
          </a:p>
          <a:p>
            <a:r>
              <a:rPr sz="950" b="0">
                <a:solidFill>
                  <a:srgbClr val="6B6B6B"/>
                </a:solidFill>
                <a:latin typeface="+mj-ea"/>
                <a:ea typeface="+mj-ea"/>
              </a:rPr>
              <a:t>※当事者の知見、企画力、人手、技術、発信力など。相手が選ぶ決め手になります</a:t>
            </a:r>
          </a:p>
        </p:txBody>
      </p:sp>
      <p:sp>
        <p:nvSpPr>
          <p:cNvPr id="10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8050000" y="5430000"/>
            <a:ext cx="3700000" cy="122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300" b="1">
                <a:solidFill>
                  <a:srgbClr val="1A1A1A"/>
                </a:solidFill>
                <a:latin typeface="+mj-ea"/>
                <a:ea typeface="+mj-ea"/>
              </a:rPr>
              <a:t>ウェブサイト・SNS：</a:t>
            </a:r>
          </a:p>
          <a:p>
            <a:r>
              <a:rPr sz="950" b="0">
                <a:solidFill>
                  <a:srgbClr val="6B6B6B"/>
                </a:solidFill>
                <a:latin typeface="+mj-ea"/>
                <a:ea typeface="+mj-ea"/>
              </a:rPr>
              <a:t>※全エントリー団体に配布されます。個人の連絡先は記載しないでください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p94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2</a:t>
            </a:fld>
            <a:endParaRPr/>
          </a:p>
        </p:txBody>
      </p:sp>
      <p:sp>
        <p:nvSpPr>
          <p:cNvPr id="1557" name="TextBox 1556"/>
          <p:cNvSpPr txBox="1"/>
          <p:nvPr/>
        </p:nvSpPr>
        <p:spPr>
          <a:xfrm>
            <a:off x="350000" y="6640000"/>
            <a:ext cx="8000000" cy="2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B6B6B"/>
                </a:solidFill>
                <a:latin typeface="+mj-ea"/>
                <a:ea typeface="+mj-ea"/>
              </a:rPr>
              <a:t>Tokyo Pride 2027 セクター間コラボレーション 紹介資料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950000" y="1390000"/>
            <a:ext cx="6950000" cy="68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300" b="1">
                <a:solidFill>
                  <a:srgbClr val="1A1A1A"/>
                </a:solidFill>
                <a:latin typeface="+mj-ea"/>
                <a:ea typeface="+mj-ea"/>
              </a:rPr>
              <a:t>企業名・団体名：</a:t>
            </a:r>
          </a:p>
          <a:p>
            <a:r>
              <a:rPr sz="1100" b="0">
                <a:solidFill>
                  <a:srgbClr val="1A1A1A"/>
                </a:solidFill>
                <a:latin typeface="+mj-ea"/>
                <a:ea typeface="+mj-ea"/>
              </a:rPr>
              <a:t>NPO法人サンプルレインボー（架空の団体です）</a:t>
            </a:r>
          </a:p>
        </p:txBody>
      </p:sp>
      <p:sp>
        <p:nvSpPr>
          <p:cNvPr id="2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8050000" y="1390000"/>
            <a:ext cx="3700000" cy="68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000" b="1" dirty="0" err="1">
                <a:solidFill>
                  <a:srgbClr val="1A1A1A"/>
                </a:solidFill>
                <a:latin typeface="+mj-ea"/>
                <a:ea typeface="+mj-ea"/>
              </a:rPr>
              <a:t>参加区分：NPO・当事者団体</a:t>
            </a:r>
            <a:endParaRPr sz="1000" b="1" dirty="0">
              <a:solidFill>
                <a:srgbClr val="1A1A1A"/>
              </a:solidFill>
              <a:latin typeface="+mj-ea"/>
              <a:ea typeface="+mj-ea"/>
            </a:endParaRPr>
          </a:p>
        </p:txBody>
      </p:sp>
      <p:sp>
        <p:nvSpPr>
          <p:cNvPr id="3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420000" y="2200000"/>
            <a:ext cx="3400000" cy="135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300" b="1">
                <a:solidFill>
                  <a:srgbClr val="1A1A1A"/>
                </a:solidFill>
                <a:latin typeface="+mj-ea"/>
                <a:ea typeface="+mj-ea"/>
              </a:rPr>
              <a:t>設立年：2018年</a:t>
            </a:r>
          </a:p>
          <a:p>
            <a:r>
              <a:rPr sz="1100" b="0">
                <a:solidFill>
                  <a:srgbClr val="1A1A1A"/>
                </a:solidFill>
                <a:latin typeface="+mj-ea"/>
                <a:ea typeface="+mj-ea"/>
              </a:rPr>
              <a:t>活動メンバー数：約40名（うち当事者スタッフ15名）</a:t>
            </a:r>
          </a:p>
        </p:txBody>
      </p:sp>
      <p:sp>
        <p:nvSpPr>
          <p:cNvPr id="5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3950000" y="2200000"/>
            <a:ext cx="7800000" cy="135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300" b="1">
                <a:solidFill>
                  <a:srgbClr val="1A1A1A"/>
                </a:solidFill>
                <a:latin typeface="+mj-ea"/>
                <a:ea typeface="+mj-ea"/>
              </a:rPr>
              <a:t>事業内容／活動内容：</a:t>
            </a:r>
          </a:p>
          <a:p>
            <a:r>
              <a:rPr sz="1100" b="0">
                <a:solidFill>
                  <a:srgbClr val="1A1A1A"/>
                </a:solidFill>
                <a:latin typeface="+mj-ea"/>
                <a:ea typeface="+mj-ea"/>
              </a:rPr>
              <a:t>地方で暮らすLGBTQ+の若者が安心して集まれる居場所づくりと、学校・企業向けの研修を行っています。年間の居場所利用者は延べ約600人です。</a:t>
            </a:r>
          </a:p>
        </p:txBody>
      </p:sp>
      <p:sp>
        <p:nvSpPr>
          <p:cNvPr id="6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420000" y="3680000"/>
            <a:ext cx="3690000" cy="162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300" b="1">
                <a:solidFill>
                  <a:srgbClr val="1A1A1A"/>
                </a:solidFill>
                <a:latin typeface="+mj-ea"/>
                <a:ea typeface="+mj-ea"/>
              </a:rPr>
              <a:t>コラボレーションを希望する理由：</a:t>
            </a:r>
          </a:p>
          <a:p>
            <a:r>
              <a:rPr sz="1100" b="0">
                <a:solidFill>
                  <a:srgbClr val="1A1A1A"/>
                </a:solidFill>
                <a:latin typeface="+mj-ea"/>
                <a:ea typeface="+mj-ea"/>
              </a:rPr>
              <a:t>企業の皆さんと一緒に、地方の当事者の声を都心の来場者に届けたいと考えています。単独では難しい規模の発信に挑戦したいです。</a:t>
            </a:r>
          </a:p>
        </p:txBody>
      </p:sp>
      <p:sp>
        <p:nvSpPr>
          <p:cNvPr id="7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4240000" y="3680000"/>
            <a:ext cx="3690000" cy="162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300" b="1">
                <a:solidFill>
                  <a:srgbClr val="1A1A1A"/>
                </a:solidFill>
                <a:latin typeface="+mj-ea"/>
                <a:ea typeface="+mj-ea"/>
              </a:rPr>
              <a:t>ブースでやってみたいこと：</a:t>
            </a:r>
          </a:p>
          <a:p>
            <a:r>
              <a:rPr sz="1100" b="0">
                <a:solidFill>
                  <a:srgbClr val="1A1A1A"/>
                </a:solidFill>
                <a:latin typeface="+mj-ea"/>
                <a:ea typeface="+mj-ea"/>
              </a:rPr>
              <a:t>来場者が「あなたの町のやさしい場所」を地図に貼っていく参加型展示。当事者スタッフとの対話コーナーも設けたいです。</a:t>
            </a:r>
          </a:p>
        </p:txBody>
      </p:sp>
      <p:sp>
        <p:nvSpPr>
          <p:cNvPr id="8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8060000" y="3680000"/>
            <a:ext cx="3690000" cy="162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300" b="1">
                <a:solidFill>
                  <a:srgbClr val="1A1A1A"/>
                </a:solidFill>
                <a:latin typeface="+mj-ea"/>
                <a:ea typeface="+mj-ea"/>
              </a:rPr>
              <a:t>コラボ相手に期待すること：</a:t>
            </a:r>
          </a:p>
          <a:p>
            <a:r>
              <a:rPr sz="1100" b="0">
                <a:solidFill>
                  <a:srgbClr val="1A1A1A"/>
                </a:solidFill>
                <a:latin typeface="+mj-ea"/>
                <a:ea typeface="+mj-ea"/>
              </a:rPr>
              <a:t>展示物の制作や会場運営の人手、社内のアライ社員の参加。全国の拠点ネットワークを活かした発信。</a:t>
            </a:r>
          </a:p>
        </p:txBody>
      </p:sp>
      <p:sp>
        <p:nvSpPr>
          <p:cNvPr id="9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420000" y="5430000"/>
            <a:ext cx="7480000" cy="122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300" b="1">
                <a:solidFill>
                  <a:srgbClr val="1A1A1A"/>
                </a:solidFill>
                <a:latin typeface="+mj-ea"/>
                <a:ea typeface="+mj-ea"/>
              </a:rPr>
              <a:t>私たちが提供できること（強み・リソース）：</a:t>
            </a:r>
          </a:p>
          <a:p>
            <a:r>
              <a:rPr sz="1100" b="0">
                <a:solidFill>
                  <a:srgbClr val="1A1A1A"/>
                </a:solidFill>
                <a:latin typeface="+mj-ea"/>
                <a:ea typeface="+mj-ea"/>
              </a:rPr>
              <a:t>当事者の若者の声と実体験に基づく展示企画。研修で培った、初めての人にもわかりやすく伝えるノウハウ。</a:t>
            </a:r>
          </a:p>
        </p:txBody>
      </p:sp>
      <p:sp>
        <p:nvSpPr>
          <p:cNvPr id="10" name="正方形/長方形 3">
            <a:extLst>
              <a:ext uri="{FF2B5EF4-FFF2-40B4-BE49-F238E27FC236}">
                <a16:creationId xmlns:a16="http://schemas.microsoft.com/office/drawing/2014/main" id="{BF95B81D-929B-AFB4-50B8-6C0D5B31C89A}"/>
              </a:ext>
            </a:extLst>
          </p:cNvPr>
          <p:cNvSpPr/>
          <p:nvPr/>
        </p:nvSpPr>
        <p:spPr>
          <a:xfrm>
            <a:off x="8050000" y="5430000"/>
            <a:ext cx="3700000" cy="1220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r>
              <a:rPr sz="1300" b="1">
                <a:solidFill>
                  <a:srgbClr val="1A1A1A"/>
                </a:solidFill>
                <a:latin typeface="+mj-ea"/>
                <a:ea typeface="+mj-ea"/>
              </a:rPr>
              <a:t>ウェブサイト・SNS：</a:t>
            </a:r>
          </a:p>
          <a:p>
            <a:r>
              <a:rPr sz="1100" b="0">
                <a:solidFill>
                  <a:srgbClr val="1A1A1A"/>
                </a:solidFill>
                <a:latin typeface="+mj-ea"/>
                <a:ea typeface="+mj-ea"/>
              </a:rPr>
              <a:t>https://example.org</a:t>
            </a:r>
          </a:p>
          <a:p>
            <a:r>
              <a:rPr sz="1100" b="0">
                <a:solidFill>
                  <a:srgbClr val="1A1A1A"/>
                </a:solidFill>
                <a:latin typeface="+mj-ea"/>
                <a:ea typeface="+mj-ea"/>
              </a:rPr>
              <a:t>Instagram：@sample_rainbow</a:t>
            </a:r>
          </a:p>
        </p:txBody>
      </p:sp>
      <p:sp>
        <p:nvSpPr>
          <p:cNvPr id="1558" name="TextBox 1557"/>
          <p:cNvSpPr txBox="1"/>
          <p:nvPr/>
        </p:nvSpPr>
        <p:spPr>
          <a:xfrm>
            <a:off x="1750000" y="980000"/>
            <a:ext cx="55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C01F2F"/>
                </a:solidFill>
                <a:latin typeface="+mj-ea"/>
                <a:ea typeface="+mj-ea"/>
              </a:rPr>
              <a:t>記入例｜提出時はこのスライドを削除してください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p94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3</a:t>
            </a:fld>
            <a:endParaRPr/>
          </a:p>
        </p:txBody>
      </p:sp>
      <p:sp>
        <p:nvSpPr>
          <p:cNvPr id="1557" name="TextBox 1556"/>
          <p:cNvSpPr txBox="1"/>
          <p:nvPr/>
        </p:nvSpPr>
        <p:spPr>
          <a:xfrm>
            <a:off x="950000" y="1300000"/>
            <a:ext cx="10800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sz="2200" b="1">
                <a:solidFill>
                  <a:srgbClr val="1A1A1A"/>
                </a:solidFill>
                <a:latin typeface="+mj-ea"/>
                <a:ea typeface="+mj-ea"/>
              </a:rPr>
              <a:t>紹介資料</a:t>
            </a:r>
            <a:r>
              <a:rPr sz="2200" b="1" dirty="0" err="1">
                <a:solidFill>
                  <a:srgbClr val="1A1A1A"/>
                </a:solidFill>
                <a:latin typeface="+mj-ea"/>
                <a:ea typeface="+mj-ea"/>
              </a:rPr>
              <a:t>の書き方・提出方法</a:t>
            </a:r>
            <a:endParaRPr sz="2200" b="1" dirty="0">
              <a:solidFill>
                <a:srgbClr val="1A1A1A"/>
              </a:solidFill>
              <a:latin typeface="+mj-ea"/>
              <a:ea typeface="+mj-ea"/>
            </a:endParaRPr>
          </a:p>
        </p:txBody>
      </p:sp>
      <p:sp>
        <p:nvSpPr>
          <p:cNvPr id="1558" name="TextBox 1557"/>
          <p:cNvSpPr txBox="1"/>
          <p:nvPr/>
        </p:nvSpPr>
        <p:spPr>
          <a:xfrm>
            <a:off x="950000" y="1850000"/>
            <a:ext cx="108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C01F2F"/>
                </a:solidFill>
                <a:latin typeface="+mj-ea"/>
                <a:ea typeface="+mj-ea"/>
              </a:rPr>
              <a:t>提出時はこのスライドと記入例を削除し、1枚目だけを提出してください</a:t>
            </a:r>
          </a:p>
        </p:txBody>
      </p:sp>
      <p:sp>
        <p:nvSpPr>
          <p:cNvPr id="1559" name="TextBox 1558"/>
          <p:cNvSpPr txBox="1"/>
          <p:nvPr/>
        </p:nvSpPr>
        <p:spPr>
          <a:xfrm>
            <a:off x="950000" y="2300000"/>
            <a:ext cx="2200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+mj-ea"/>
                <a:ea typeface="+mj-ea"/>
              </a:rPr>
              <a:t>この資料の役割</a:t>
            </a:r>
          </a:p>
        </p:txBody>
      </p:sp>
      <p:sp>
        <p:nvSpPr>
          <p:cNvPr id="1560" name="TextBox 1559"/>
          <p:cNvSpPr txBox="1"/>
          <p:nvPr/>
        </p:nvSpPr>
        <p:spPr>
          <a:xfrm>
            <a:off x="3150000" y="2300000"/>
            <a:ext cx="8600000" cy="69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+mj-ea"/>
                <a:ea typeface="+mj-ea"/>
              </a:rPr>
              <a:t>Tokyo Pride 2027 Parade &amp; Festival（2027年6月5日・6日）で一緒にブースを企画・運営する相手を探すための自己紹介です。全エントリー企業・団体に配布され、マッチング希望先を選ぶ材料になります。</a:t>
            </a:r>
          </a:p>
        </p:txBody>
      </p:sp>
      <p:sp>
        <p:nvSpPr>
          <p:cNvPr id="1561" name="TextBox 1560"/>
          <p:cNvSpPr txBox="1"/>
          <p:nvPr/>
        </p:nvSpPr>
        <p:spPr>
          <a:xfrm>
            <a:off x="950000" y="2920000"/>
            <a:ext cx="2200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+mj-ea"/>
                <a:ea typeface="+mj-ea"/>
              </a:rPr>
              <a:t>書き方のコツ</a:t>
            </a:r>
          </a:p>
        </p:txBody>
      </p:sp>
      <p:sp>
        <p:nvSpPr>
          <p:cNvPr id="1562" name="TextBox 1561"/>
          <p:cNvSpPr txBox="1"/>
          <p:nvPr/>
        </p:nvSpPr>
        <p:spPr>
          <a:xfrm>
            <a:off x="3150000" y="2920000"/>
            <a:ext cx="8600000" cy="69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+mj-ea"/>
                <a:ea typeface="+mj-ea"/>
              </a:rPr>
              <a:t>Tokyo Prideや貴団体を初めて知る人が読むことを想定し、専門用語を避けて具体的に書いてください。数字（人数・実績）や写真があると伝わりやすくなります。</a:t>
            </a:r>
          </a:p>
        </p:txBody>
      </p:sp>
      <p:sp>
        <p:nvSpPr>
          <p:cNvPr id="1563" name="TextBox 1562"/>
          <p:cNvSpPr txBox="1"/>
          <p:nvPr/>
        </p:nvSpPr>
        <p:spPr>
          <a:xfrm>
            <a:off x="950000" y="3540000"/>
            <a:ext cx="2200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+mj-ea"/>
                <a:ea typeface="+mj-ea"/>
              </a:rPr>
              <a:t>分量</a:t>
            </a:r>
          </a:p>
        </p:txBody>
      </p:sp>
      <p:sp>
        <p:nvSpPr>
          <p:cNvPr id="1564" name="TextBox 1563"/>
          <p:cNvSpPr txBox="1"/>
          <p:nvPr/>
        </p:nvSpPr>
        <p:spPr>
          <a:xfrm>
            <a:off x="3150000" y="3540000"/>
            <a:ext cx="8600000" cy="69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+mj-ea"/>
                <a:ea typeface="+mj-ea"/>
              </a:rPr>
              <a:t>このフォーマット1枚に収めてください。グレーの※ガイド文は削除し、ロゴや写真は空いている場所に配置しても構いません。</a:t>
            </a:r>
          </a:p>
        </p:txBody>
      </p:sp>
      <p:sp>
        <p:nvSpPr>
          <p:cNvPr id="1565" name="TextBox 1564"/>
          <p:cNvSpPr txBox="1"/>
          <p:nvPr/>
        </p:nvSpPr>
        <p:spPr>
          <a:xfrm>
            <a:off x="950000" y="4160000"/>
            <a:ext cx="2200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+mj-ea"/>
                <a:ea typeface="+mj-ea"/>
              </a:rPr>
              <a:t>ファイル名</a:t>
            </a:r>
          </a:p>
        </p:txBody>
      </p:sp>
      <p:sp>
        <p:nvSpPr>
          <p:cNvPr id="1566" name="TextBox 1565"/>
          <p:cNvSpPr txBox="1"/>
          <p:nvPr/>
        </p:nvSpPr>
        <p:spPr>
          <a:xfrm>
            <a:off x="3150000" y="4160000"/>
            <a:ext cx="860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dirty="0">
                <a:solidFill>
                  <a:srgbClr val="1A1A1A"/>
                </a:solidFill>
                <a:latin typeface="+mj-ea"/>
                <a:ea typeface="+mj-ea"/>
              </a:rPr>
              <a:t>団体名_tokyopride2027.pptx（PDFでの</a:t>
            </a:r>
            <a:r>
              <a:rPr lang="ja-JP" altLang="en-US" sz="1200" b="0">
                <a:solidFill>
                  <a:srgbClr val="1A1A1A"/>
                </a:solidFill>
                <a:latin typeface="+mj-ea"/>
                <a:ea typeface="+mj-ea"/>
              </a:rPr>
              <a:t>提出不可</a:t>
            </a:r>
            <a:r>
              <a:rPr sz="1200" b="0" dirty="0">
                <a:solidFill>
                  <a:srgbClr val="1A1A1A"/>
                </a:solidFill>
                <a:latin typeface="+mj-ea"/>
                <a:ea typeface="+mj-ea"/>
              </a:rPr>
              <a:t>）</a:t>
            </a:r>
          </a:p>
        </p:txBody>
      </p:sp>
      <p:sp>
        <p:nvSpPr>
          <p:cNvPr id="1567" name="TextBox 1566"/>
          <p:cNvSpPr txBox="1"/>
          <p:nvPr/>
        </p:nvSpPr>
        <p:spPr>
          <a:xfrm>
            <a:off x="950000" y="4520000"/>
            <a:ext cx="2200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+mj-ea"/>
                <a:ea typeface="+mj-ea"/>
              </a:rPr>
              <a:t>提出先</a:t>
            </a:r>
          </a:p>
        </p:txBody>
      </p:sp>
      <p:sp>
        <p:nvSpPr>
          <p:cNvPr id="1568" name="TextBox 1567"/>
          <p:cNvSpPr txBox="1"/>
          <p:nvPr/>
        </p:nvSpPr>
        <p:spPr>
          <a:xfrm>
            <a:off x="3150000" y="4520000"/>
            <a:ext cx="8600000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+mj-ea"/>
                <a:ea typeface="+mj-ea"/>
              </a:rPr>
              <a:t>sponsor@tokyorainbowpride.com</a:t>
            </a:r>
          </a:p>
        </p:txBody>
      </p:sp>
      <p:sp>
        <p:nvSpPr>
          <p:cNvPr id="1569" name="TextBox 1568"/>
          <p:cNvSpPr txBox="1"/>
          <p:nvPr/>
        </p:nvSpPr>
        <p:spPr>
          <a:xfrm>
            <a:off x="950000" y="4880000"/>
            <a:ext cx="2200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+mj-ea"/>
                <a:ea typeface="+mj-ea"/>
              </a:rPr>
              <a:t>締切</a:t>
            </a:r>
          </a:p>
        </p:txBody>
      </p:sp>
      <p:sp>
        <p:nvSpPr>
          <p:cNvPr id="1570" name="TextBox 1569"/>
          <p:cNvSpPr txBox="1"/>
          <p:nvPr/>
        </p:nvSpPr>
        <p:spPr>
          <a:xfrm>
            <a:off x="3150000" y="4880000"/>
            <a:ext cx="8600000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+mj-ea"/>
                <a:ea typeface="+mj-ea"/>
              </a:rPr>
              <a:t>2026年12月11日（金）23:59</a:t>
            </a:r>
          </a:p>
        </p:txBody>
      </p:sp>
      <p:sp>
        <p:nvSpPr>
          <p:cNvPr id="1571" name="TextBox 1570"/>
          <p:cNvSpPr txBox="1"/>
          <p:nvPr/>
        </p:nvSpPr>
        <p:spPr>
          <a:xfrm>
            <a:off x="950000" y="5240000"/>
            <a:ext cx="2200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+mj-ea"/>
                <a:ea typeface="+mj-ea"/>
              </a:rPr>
              <a:t>注意</a:t>
            </a:r>
          </a:p>
        </p:txBody>
      </p:sp>
      <p:sp>
        <p:nvSpPr>
          <p:cNvPr id="1572" name="TextBox 1571"/>
          <p:cNvSpPr txBox="1"/>
          <p:nvPr/>
        </p:nvSpPr>
        <p:spPr>
          <a:xfrm>
            <a:off x="3150000" y="5240000"/>
            <a:ext cx="8600000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dirty="0" err="1">
                <a:solidFill>
                  <a:srgbClr val="1A1A1A"/>
                </a:solidFill>
                <a:latin typeface="+mj-ea"/>
                <a:ea typeface="+mj-ea"/>
              </a:rPr>
              <a:t>資料は全エントリー企業・団体に配布されます。担当者個人の電話番号やメールアドレスは記載しないでください</a:t>
            </a:r>
            <a:r>
              <a:rPr sz="1200" b="0" dirty="0">
                <a:solidFill>
                  <a:srgbClr val="1A1A1A"/>
                </a:solidFill>
                <a:latin typeface="+mj-ea"/>
                <a:ea typeface="+mj-ea"/>
              </a:rPr>
              <a:t>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okyo pride2025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408</Words>
  <Application>Microsoft Macintosh PowerPoint</Application>
  <PresentationFormat>ワイド画面</PresentationFormat>
  <Paragraphs>64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6" baseType="lpstr">
      <vt:lpstr>ＭＳ Ｐゴシック</vt:lpstr>
      <vt:lpstr>Arial</vt:lpstr>
      <vt:lpstr>tokyo pride2025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ta004379</cp:lastModifiedBy>
  <cp:revision>3</cp:revision>
  <dcterms:modified xsi:type="dcterms:W3CDTF">2026-10-22T12:25:27Z</dcterms:modified>
</cp:coreProperties>
</file>